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Montserrat-bold.fntdata"/><Relationship Id="rId10" Type="http://schemas.openxmlformats.org/officeDocument/2006/relationships/slide" Target="slides/slide6.xml"/><Relationship Id="rId21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24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e5b95e9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5e5b95e9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5f772077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5f772077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5fee325e8_18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5fee325e8_1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5fee325e8_1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5fee325e8_1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e5b95e9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5e5b95e9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5f77207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5f77207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5f772077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5f772077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5e5b95e9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5e5b95e9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5e5b95e9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5e5b95e9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5e5b95e9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5e5b95e9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fee325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5fee325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fee325e8_1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5fee325e8_1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5fee325e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5fee325e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5fee325e8_1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5fee325e8_1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5e5b95e9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5e5b95e9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gif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" y="744575"/>
            <a:ext cx="684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123</a:t>
            </a:r>
            <a:endParaRPr b="1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2834125"/>
            <a:ext cx="684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849600" y="1860000"/>
            <a:ext cx="22944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Никита Иванов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Глеб Бочков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Евгений Новиков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Никита Сидоров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983" y="786970"/>
            <a:ext cx="2608050" cy="10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0" r="2553" t="0"/>
          <a:stretch/>
        </p:blipFill>
        <p:spPr>
          <a:xfrm>
            <a:off x="3409216" y="1790737"/>
            <a:ext cx="3366532" cy="17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82" y="2050713"/>
            <a:ext cx="3272725" cy="1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850" y="3696475"/>
            <a:ext cx="5559369" cy="8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0" y="4743400"/>
            <a:ext cx="1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Deloitte. 2020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470" y="597070"/>
            <a:ext cx="2608050" cy="10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269" y="1860813"/>
            <a:ext cx="3272725" cy="15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750" y="741150"/>
            <a:ext cx="2912345" cy="366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0" y="4743400"/>
            <a:ext cx="1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Наш опрос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25" y="741125"/>
            <a:ext cx="2931760" cy="366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ctrTitle"/>
          </p:nvPr>
        </p:nvSpPr>
        <p:spPr>
          <a:xfrm>
            <a:off x="6" y="744575"/>
            <a:ext cx="6849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123</a:t>
            </a:r>
            <a:endParaRPr b="1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0" y="2834125"/>
            <a:ext cx="684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Благодарим за внимание!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4"/>
          <p:cNvSpPr txBox="1"/>
          <p:nvPr>
            <p:ph idx="1" type="subTitle"/>
          </p:nvPr>
        </p:nvSpPr>
        <p:spPr>
          <a:xfrm>
            <a:off x="6849600" y="1860000"/>
            <a:ext cx="22944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Никита Иванов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Глеб Бочков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Евгений Новиков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Никита Сидоров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ctrTitle"/>
          </p:nvPr>
        </p:nvSpPr>
        <p:spPr>
          <a:xfrm>
            <a:off x="0" y="2123850"/>
            <a:ext cx="6849600" cy="8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Приложения</a:t>
            </a:r>
            <a:endParaRPr b="1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0" y="46624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План реализации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0" y="231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Привлечение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9225"/>
            <a:ext cx="6544799" cy="268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7"/>
          <p:cNvSpPr txBox="1"/>
          <p:nvPr>
            <p:ph idx="1" type="subTitle"/>
          </p:nvPr>
        </p:nvSpPr>
        <p:spPr>
          <a:xfrm>
            <a:off x="0" y="46624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План реализации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0" y="231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Оформление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5063"/>
            <a:ext cx="6544801" cy="279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0" y="231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Удержание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900" y="2035550"/>
            <a:ext cx="3605975" cy="18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3143300" y="1061225"/>
            <a:ext cx="1182600" cy="8676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Возможны коллаборации с детской картой, которая уже есть в системе за ВТБ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8"/>
          <p:cNvCxnSpPr>
            <a:endCxn id="218" idx="1"/>
          </p:cNvCxnSpPr>
          <p:nvPr/>
        </p:nvCxnSpPr>
        <p:spPr>
          <a:xfrm rot="-5400000">
            <a:off x="2195000" y="1570325"/>
            <a:ext cx="1023600" cy="873000"/>
          </a:xfrm>
          <a:prstGeom prst="bentConnector2">
            <a:avLst/>
          </a:prstGeom>
          <a:noFill/>
          <a:ln cap="flat" cmpd="sng" w="9525">
            <a:solidFill>
              <a:srgbClr val="00327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8"/>
          <p:cNvSpPr txBox="1"/>
          <p:nvPr>
            <p:ph idx="1" type="subTitle"/>
          </p:nvPr>
        </p:nvSpPr>
        <p:spPr>
          <a:xfrm>
            <a:off x="0" y="46624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План реализации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0" y="46624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Клиентский путь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89125" y="2070750"/>
            <a:ext cx="1609800" cy="10020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Привлечение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718600" y="2070750"/>
            <a:ext cx="1595700" cy="10020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Оформление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948075" y="2070750"/>
            <a:ext cx="1595700" cy="10020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Удержание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8" name="Google Shape;68;p14"/>
          <p:cNvCxnSpPr>
            <a:stCxn id="65" idx="3"/>
            <a:endCxn id="66" idx="1"/>
          </p:cNvCxnSpPr>
          <p:nvPr/>
        </p:nvCxnSpPr>
        <p:spPr>
          <a:xfrm>
            <a:off x="2098925" y="2571750"/>
            <a:ext cx="61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4"/>
          <p:cNvCxnSpPr>
            <a:stCxn id="66" idx="3"/>
            <a:endCxn id="67" idx="1"/>
          </p:cNvCxnSpPr>
          <p:nvPr/>
        </p:nvCxnSpPr>
        <p:spPr>
          <a:xfrm>
            <a:off x="4314300" y="2571750"/>
            <a:ext cx="63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4"/>
          <p:cNvCxnSpPr>
            <a:endCxn id="65" idx="2"/>
          </p:cNvCxnSpPr>
          <p:nvPr/>
        </p:nvCxnSpPr>
        <p:spPr>
          <a:xfrm flipH="1">
            <a:off x="1294025" y="3072150"/>
            <a:ext cx="4452000" cy="600"/>
          </a:xfrm>
          <a:prstGeom prst="bentConnector4">
            <a:avLst>
              <a:gd fmla="val -87" name="adj1"/>
              <a:gd fmla="val 88337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75" y="499612"/>
            <a:ext cx="3021777" cy="1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8129" y="285525"/>
            <a:ext cx="985275" cy="20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4860425" y="969238"/>
            <a:ext cx="1679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ru" sz="14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А где выплаты получать?</a:t>
            </a:r>
            <a:endParaRPr b="1" sz="14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200" y="1229125"/>
            <a:ext cx="1119924" cy="10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680" y="2516711"/>
            <a:ext cx="1308881" cy="234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2393" y="2683386"/>
            <a:ext cx="838263" cy="200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064" y="2197250"/>
            <a:ext cx="1108537" cy="8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0850" y="2683375"/>
            <a:ext cx="3149811" cy="198236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5020475" y="3382688"/>
            <a:ext cx="1359300" cy="609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Кажется нашёл!</a:t>
            </a:r>
            <a:endParaRPr b="1" sz="14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0" y="46624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ru" sz="1425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Взаимодействие основных игроков - </a:t>
            </a:r>
            <a:endParaRPr b="1" sz="1425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ru" sz="1425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отсутствие препятствий к реализации технических идей</a:t>
            </a:r>
            <a:endParaRPr b="1" sz="1425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990625"/>
            <a:ext cx="1126325" cy="11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583" y="990621"/>
            <a:ext cx="1025492" cy="11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4688" y="3101150"/>
            <a:ext cx="1500225" cy="112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6"/>
          <p:cNvCxnSpPr>
            <a:stCxn id="95" idx="3"/>
            <a:endCxn id="94" idx="2"/>
          </p:cNvCxnSpPr>
          <p:nvPr/>
        </p:nvCxnSpPr>
        <p:spPr>
          <a:xfrm flipH="1" rot="10800000">
            <a:off x="4174913" y="2116912"/>
            <a:ext cx="1209300" cy="15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" name="Google Shape;97;p16"/>
          <p:cNvCxnSpPr>
            <a:stCxn id="95" idx="1"/>
            <a:endCxn id="93" idx="2"/>
          </p:cNvCxnSpPr>
          <p:nvPr/>
        </p:nvCxnSpPr>
        <p:spPr>
          <a:xfrm rot="10800000">
            <a:off x="1487588" y="2116912"/>
            <a:ext cx="1187100" cy="15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8" name="Google Shape;98;p16"/>
          <p:cNvSpPr txBox="1"/>
          <p:nvPr/>
        </p:nvSpPr>
        <p:spPr>
          <a:xfrm>
            <a:off x="3404675" y="1208975"/>
            <a:ext cx="2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009175" y="2600825"/>
            <a:ext cx="3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✔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546375" y="2600825"/>
            <a:ext cx="3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✔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1" name="Google Shape;101;p16"/>
          <p:cNvCxnSpPr>
            <a:stCxn id="93" idx="3"/>
            <a:endCxn id="94" idx="1"/>
          </p:cNvCxnSpPr>
          <p:nvPr/>
        </p:nvCxnSpPr>
        <p:spPr>
          <a:xfrm>
            <a:off x="2050775" y="1553787"/>
            <a:ext cx="28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7"/>
          <p:cNvSpPr txBox="1"/>
          <p:nvPr>
            <p:ph idx="1" type="subTitle"/>
          </p:nvPr>
        </p:nvSpPr>
        <p:spPr>
          <a:xfrm>
            <a:off x="0" y="46624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Привлечение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670550" y="2012575"/>
            <a:ext cx="16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Реальность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26705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Страховка персональных данных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234550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«Общественная интеграция»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42395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Повышенный кэшбэк, льготные условия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0" y="46624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Оформление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26705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Счёт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234550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Сбор данных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442395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Определение мер соцподдержки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0" y="46624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Удержание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26705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Защита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234550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42395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Семья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3811800"/>
            <a:ext cx="1046652" cy="13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0" y="4662400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Дорожная карта</a:t>
            </a:r>
            <a:endParaRPr b="1" sz="18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0"/>
          <p:cNvCxnSpPr/>
          <p:nvPr/>
        </p:nvCxnSpPr>
        <p:spPr>
          <a:xfrm>
            <a:off x="276675" y="3554325"/>
            <a:ext cx="6241200" cy="0"/>
          </a:xfrm>
          <a:prstGeom prst="straightConnector1">
            <a:avLst/>
          </a:prstGeom>
          <a:noFill/>
          <a:ln cap="flat" cmpd="sng" w="9525">
            <a:solidFill>
              <a:srgbClr val="00327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0"/>
          <p:cNvSpPr/>
          <p:nvPr/>
        </p:nvSpPr>
        <p:spPr>
          <a:xfrm>
            <a:off x="26705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Начало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Запуск программы «Общественная интеграция»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234550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Середина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ВТБ и Госуслуг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4423950" y="1905900"/>
            <a:ext cx="1909500" cy="13317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Конец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млн новых пользователей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Увеличение Cash Flow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0" y="756775"/>
            <a:ext cx="684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 b="1" sz="24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600" y="0"/>
            <a:ext cx="229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6849600" y="0"/>
            <a:ext cx="22944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 о реализации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Фичи</a:t>
            </a:r>
            <a:endParaRPr b="1" sz="14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142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Аналитика</a:t>
            </a:r>
            <a:endParaRPr b="1" sz="142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633300" y="2886900"/>
            <a:ext cx="2160000" cy="10020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Бесконтактность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4056300" y="1254600"/>
            <a:ext cx="2192700" cy="10020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Экосистемность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633300" y="1254600"/>
            <a:ext cx="2160000" cy="10020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Искусственный интеллект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4056300" y="2886900"/>
            <a:ext cx="2192700" cy="1002000"/>
          </a:xfrm>
          <a:prstGeom prst="rect">
            <a:avLst/>
          </a:prstGeom>
          <a:solidFill>
            <a:srgbClr val="0032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Кибербезопасность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